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9" r:id="rId4"/>
    <p:sldId id="260" r:id="rId5"/>
    <p:sldId id="261" r:id="rId6"/>
    <p:sldId id="262" r:id="rId7"/>
    <p:sldId id="263" r:id="rId8"/>
    <p:sldId id="264" r:id="rId9"/>
    <p:sldId id="265" r:id="rId10"/>
  </p:sldIdLst>
  <p:sldSz cx="9144000" cy="5143500" type="screen16x9"/>
  <p:notesSz cx="6858000" cy="9144000"/>
  <p:embeddedFontLst>
    <p:embeddedFont>
      <p:font typeface="Open Sans" panose="020B0604020202020204" charset="0"/>
      <p:regular r:id="rId12"/>
      <p:bold r:id="rId13"/>
      <p:italic r:id="rId14"/>
      <p:boldItalic r:id="rId15"/>
    </p:embeddedFont>
    <p:embeddedFont>
      <p:font typeface="PT Sans Narrow" panose="020B0604020202020204" charset="0"/>
      <p:regular r:id="rId16"/>
      <p:bold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2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2.png>
</file>

<file path=ppt/media/image3.png>
</file>

<file path=ppt/media/image4.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a4be816258_2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a4be816258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a4be816258_2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a4be816258_2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a4be816258_2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a4be816258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a084d1090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a084d1090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a084d1090f_4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a084d1090f_4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a084d1090f_4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a084d1090f_4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a4be816258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a4be816258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a4be816258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a4be816258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w="76200" cap="flat" cmpd="sng">
            <a:solidFill>
              <a:schemeClr val="lt2"/>
            </a:solidFill>
            <a:prstDash val="solid"/>
            <a:round/>
            <a:headEnd type="none" w="sm" len="sm"/>
            <a:tailEnd type="none" w="sm" len="sm"/>
          </a:ln>
        </p:spPr>
      </p:cxnSp>
      <p:cxnSp>
        <p:nvCxnSpPr>
          <p:cNvPr id="11" name="Google Shape;11;p2"/>
          <p:cNvCxnSpPr/>
          <p:nvPr/>
        </p:nvCxnSpPr>
        <p:spPr>
          <a:xfrm>
            <a:off x="1575035" y="3158252"/>
            <a:ext cx="562200" cy="0"/>
          </a:xfrm>
          <a:prstGeom prst="straightConnector1">
            <a:avLst/>
          </a:prstGeom>
          <a:noFill/>
          <a:ln w="76200" cap="flat" cmpd="sng">
            <a:solidFill>
              <a:schemeClr val="lt2"/>
            </a:solidFill>
            <a:prstDash val="solid"/>
            <a:round/>
            <a:headEnd type="none" w="sm" len="sm"/>
            <a:tailEnd type="none" w="sm" len="sm"/>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4" name="Google Shape;14;p2"/>
            <p:cNvCxnSpPr/>
            <p:nvPr/>
          </p:nvCxnSpPr>
          <p:spPr>
            <a:xfrm rot="10800000">
              <a:off x="1346429" y="1163700"/>
              <a:ext cx="6452100" cy="0"/>
            </a:xfrm>
            <a:prstGeom prst="straightConnector1">
              <a:avLst/>
            </a:prstGeom>
            <a:noFill/>
            <a:ln w="9525" cap="flat" cmpd="sng">
              <a:solidFill>
                <a:schemeClr val="accent3"/>
              </a:solidFill>
              <a:prstDash val="solid"/>
              <a:round/>
              <a:headEnd type="none" w="sm" len="sm"/>
              <a:tailEnd type="none" w="sm" len="sm"/>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7" name="Google Shape;17;p2"/>
            <p:cNvCxnSpPr/>
            <p:nvPr/>
          </p:nvCxnSpPr>
          <p:spPr>
            <a:xfrm>
              <a:off x="1346435" y="3969088"/>
              <a:ext cx="6452100" cy="0"/>
            </a:xfrm>
            <a:prstGeom prst="straightConnector1">
              <a:avLst/>
            </a:prstGeom>
            <a:noFill/>
            <a:ln w="9525" cap="flat" cmpd="sng">
              <a:solidFill>
                <a:schemeClr val="accent3"/>
              </a:solidFill>
              <a:prstDash val="solid"/>
              <a:round/>
              <a:headEnd type="none" w="sm" len="sm"/>
              <a:tailEnd type="none" w="sm" len="sm"/>
            </a:ln>
          </p:spPr>
        </p:cxnSp>
      </p:grpSp>
      <p:sp>
        <p:nvSpPr>
          <p:cNvPr id="18" name="Google Shape;18;p2"/>
          <p:cNvSpPr txBox="1">
            <a:spLocks noGrp="1"/>
          </p:cNvSpPr>
          <p:nvPr>
            <p:ph type="ctrTitle"/>
          </p:nvPr>
        </p:nvSpPr>
        <p:spPr>
          <a:xfrm>
            <a:off x="1004150" y="1751764"/>
            <a:ext cx="7136700" cy="1022400"/>
          </a:xfrm>
          <a:prstGeom prst="rect">
            <a:avLst/>
          </a:prstGeom>
        </p:spPr>
        <p:txBody>
          <a:bodyPr spcFirstLastPara="1" wrap="square" lIns="91425" tIns="91425" rIns="91425" bIns="91425" anchor="b" anchorCtr="0">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19" name="Google Shape;19;p2"/>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20" name="Google Shape;20;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1"/>
          <p:cNvSpPr txBox="1">
            <a:spLocks noGrp="1"/>
          </p:cNvSpPr>
          <p:nvPr>
            <p:ph type="title" hasCustomPrompt="1"/>
          </p:nvPr>
        </p:nvSpPr>
        <p:spPr>
          <a:xfrm>
            <a:off x="311700" y="1304850"/>
            <a:ext cx="8520600" cy="1538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a:spLocks noGrp="1"/>
          </p:cNvSpPr>
          <p:nvPr>
            <p:ph type="body" idx="1"/>
          </p:nvPr>
        </p:nvSpPr>
        <p:spPr>
          <a:xfrm>
            <a:off x="311700" y="2995650"/>
            <a:ext cx="85206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9" name="Google Shape;5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txBox="1">
            <a:spLocks noGrp="1"/>
          </p:cNvSpPr>
          <p:nvPr>
            <p:ph type="title"/>
          </p:nvPr>
        </p:nvSpPr>
        <p:spPr>
          <a:xfrm>
            <a:off x="311700" y="814800"/>
            <a:ext cx="8571300" cy="94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a:endParaRPr/>
          </a:p>
        </p:txBody>
      </p:sp>
      <p:sp>
        <p:nvSpPr>
          <p:cNvPr id="24" name="Google Shape;24;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8" name="Google Shape;28;p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9" name="Google Shape;2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2" name="Google Shape;32;p5"/>
          <p:cNvSpPr txBox="1">
            <a:spLocks noGrp="1"/>
          </p:cNvSpPr>
          <p:nvPr>
            <p:ph type="body" idx="1"/>
          </p:nvPr>
        </p:nvSpPr>
        <p:spPr>
          <a:xfrm>
            <a:off x="311700" y="1266175"/>
            <a:ext cx="3999900" cy="3302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3" name="Google Shape;33;p5"/>
          <p:cNvSpPr txBox="1">
            <a:spLocks noGrp="1"/>
          </p:cNvSpPr>
          <p:nvPr>
            <p:ph type="body" idx="2"/>
          </p:nvPr>
        </p:nvSpPr>
        <p:spPr>
          <a:xfrm>
            <a:off x="4832400" y="1266175"/>
            <a:ext cx="3999900" cy="3302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4" name="Google Shape;3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7" name="Google Shape;3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1" name="Google Shape;4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6"/>
        </a:solidFill>
        <a:effectLst/>
      </p:bgPr>
    </p:bg>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526350"/>
            <a:ext cx="56136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2"/>
              </a:buClr>
              <a:buSzPts val="5400"/>
              <a:buNone/>
              <a:defRPr sz="5400" b="0">
                <a:solidFill>
                  <a:schemeClr val="dk2"/>
                </a:solidFill>
              </a:defRPr>
            </a:lvl1pPr>
            <a:lvl2pPr lvl="1">
              <a:spcBef>
                <a:spcPts val="0"/>
              </a:spcBef>
              <a:spcAft>
                <a:spcPts val="0"/>
              </a:spcAft>
              <a:buClr>
                <a:schemeClr val="dk2"/>
              </a:buClr>
              <a:buSzPts val="5400"/>
              <a:buNone/>
              <a:defRPr sz="5400" b="0">
                <a:solidFill>
                  <a:schemeClr val="dk2"/>
                </a:solidFill>
              </a:defRPr>
            </a:lvl2pPr>
            <a:lvl3pPr lvl="2">
              <a:spcBef>
                <a:spcPts val="0"/>
              </a:spcBef>
              <a:spcAft>
                <a:spcPts val="0"/>
              </a:spcAft>
              <a:buClr>
                <a:schemeClr val="dk2"/>
              </a:buClr>
              <a:buSzPts val="5400"/>
              <a:buNone/>
              <a:defRPr sz="5400" b="0">
                <a:solidFill>
                  <a:schemeClr val="dk2"/>
                </a:solidFill>
              </a:defRPr>
            </a:lvl3pPr>
            <a:lvl4pPr lvl="3">
              <a:spcBef>
                <a:spcPts val="0"/>
              </a:spcBef>
              <a:spcAft>
                <a:spcPts val="0"/>
              </a:spcAft>
              <a:buClr>
                <a:schemeClr val="dk2"/>
              </a:buClr>
              <a:buSzPts val="5400"/>
              <a:buNone/>
              <a:defRPr sz="5400" b="0">
                <a:solidFill>
                  <a:schemeClr val="dk2"/>
                </a:solidFill>
              </a:defRPr>
            </a:lvl4pPr>
            <a:lvl5pPr lvl="4">
              <a:spcBef>
                <a:spcPts val="0"/>
              </a:spcBef>
              <a:spcAft>
                <a:spcPts val="0"/>
              </a:spcAft>
              <a:buClr>
                <a:schemeClr val="dk2"/>
              </a:buClr>
              <a:buSzPts val="5400"/>
              <a:buNone/>
              <a:defRPr sz="5400" b="0">
                <a:solidFill>
                  <a:schemeClr val="dk2"/>
                </a:solidFill>
              </a:defRPr>
            </a:lvl5pPr>
            <a:lvl6pPr lvl="5">
              <a:spcBef>
                <a:spcPts val="0"/>
              </a:spcBef>
              <a:spcAft>
                <a:spcPts val="0"/>
              </a:spcAft>
              <a:buClr>
                <a:schemeClr val="dk2"/>
              </a:buClr>
              <a:buSzPts val="5400"/>
              <a:buNone/>
              <a:defRPr sz="5400" b="0">
                <a:solidFill>
                  <a:schemeClr val="dk2"/>
                </a:solidFill>
              </a:defRPr>
            </a:lvl6pPr>
            <a:lvl7pPr lvl="6">
              <a:spcBef>
                <a:spcPts val="0"/>
              </a:spcBef>
              <a:spcAft>
                <a:spcPts val="0"/>
              </a:spcAft>
              <a:buClr>
                <a:schemeClr val="dk2"/>
              </a:buClr>
              <a:buSzPts val="5400"/>
              <a:buNone/>
              <a:defRPr sz="5400" b="0">
                <a:solidFill>
                  <a:schemeClr val="dk2"/>
                </a:solidFill>
              </a:defRPr>
            </a:lvl7pPr>
            <a:lvl8pPr lvl="7">
              <a:spcBef>
                <a:spcPts val="0"/>
              </a:spcBef>
              <a:spcAft>
                <a:spcPts val="0"/>
              </a:spcAft>
              <a:buClr>
                <a:schemeClr val="dk2"/>
              </a:buClr>
              <a:buSzPts val="5400"/>
              <a:buNone/>
              <a:defRPr sz="5400" b="0">
                <a:solidFill>
                  <a:schemeClr val="dk2"/>
                </a:solidFill>
              </a:defRPr>
            </a:lvl8pPr>
            <a:lvl9pPr lvl="8">
              <a:spcBef>
                <a:spcPts val="0"/>
              </a:spcBef>
              <a:spcAft>
                <a:spcPts val="0"/>
              </a:spcAft>
              <a:buClr>
                <a:schemeClr val="dk2"/>
              </a:buClr>
              <a:buSzPts val="5400"/>
              <a:buNone/>
              <a:defRPr sz="5400" b="0">
                <a:solidFill>
                  <a:schemeClr val="dk2"/>
                </a:solidFill>
              </a:defRPr>
            </a:lvl9pPr>
          </a:lstStyle>
          <a:p>
            <a:endParaRPr/>
          </a:p>
        </p:txBody>
      </p:sp>
      <p:sp>
        <p:nvSpPr>
          <p:cNvPr id="44" name="Google Shape;4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 name="Google Shape;47;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8" name="Google Shape;48;p9"/>
          <p:cNvSpPr txBox="1">
            <a:spLocks noGrp="1"/>
          </p:cNvSpPr>
          <p:nvPr>
            <p:ph type="title"/>
          </p:nvPr>
        </p:nvSpPr>
        <p:spPr>
          <a:xfrm>
            <a:off x="265500" y="1039675"/>
            <a:ext cx="4045200" cy="16758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9" name="Google Shape;49;p9"/>
          <p:cNvSpPr txBox="1">
            <a:spLocks noGrp="1"/>
          </p:cNvSpPr>
          <p:nvPr>
            <p:ph type="subTitle" idx="1"/>
          </p:nvPr>
        </p:nvSpPr>
        <p:spPr>
          <a:xfrm>
            <a:off x="265500" y="27268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a:spLocks noGrp="1"/>
          </p:cNvSpPr>
          <p:nvPr>
            <p:ph type="body" idx="1"/>
          </p:nvPr>
        </p:nvSpPr>
        <p:spPr>
          <a:xfrm>
            <a:off x="311700" y="423072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a:endParaRPr/>
          </a:p>
        </p:txBody>
      </p:sp>
      <p:sp>
        <p:nvSpPr>
          <p:cNvPr id="54" name="Google Shape;5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trop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707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7" name="Google Shape;7;p1"/>
          <p:cNvSpPr txBox="1">
            <a:spLocks noGrp="1"/>
          </p:cNvSpPr>
          <p:nvPr>
            <p:ph type="body" idx="1"/>
          </p:nvPr>
        </p:nvSpPr>
        <p:spPr>
          <a:xfrm>
            <a:off x="311700" y="1266325"/>
            <a:ext cx="8520600" cy="33027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image" Target="../media/image4.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3"/>
          <p:cNvSpPr txBox="1">
            <a:spLocks noGrp="1"/>
          </p:cNvSpPr>
          <p:nvPr>
            <p:ph type="ctrTitle"/>
          </p:nvPr>
        </p:nvSpPr>
        <p:spPr>
          <a:xfrm>
            <a:off x="1004150" y="1446964"/>
            <a:ext cx="7136700" cy="102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ULang </a:t>
            </a:r>
            <a:endParaRPr/>
          </a:p>
        </p:txBody>
      </p:sp>
      <p:sp>
        <p:nvSpPr>
          <p:cNvPr id="67" name="Google Shape;67;p13"/>
          <p:cNvSpPr txBox="1">
            <a:spLocks noGrp="1"/>
          </p:cNvSpPr>
          <p:nvPr>
            <p:ph type="subTitle" idx="1"/>
          </p:nvPr>
        </p:nvSpPr>
        <p:spPr>
          <a:xfrm>
            <a:off x="2137225" y="2545257"/>
            <a:ext cx="4870500" cy="129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Chris Jantzen, Chris Messmer, Robert Bolgzds</a:t>
            </a:r>
            <a:endParaRPr/>
          </a:p>
          <a:p>
            <a:pPr marL="0" lvl="0" indent="0" algn="ctr" rtl="0">
              <a:spcBef>
                <a:spcPts val="0"/>
              </a:spcBef>
              <a:spcAft>
                <a:spcPts val="0"/>
              </a:spcAft>
              <a:buNone/>
            </a:pPr>
            <a:r>
              <a:rPr lang="en"/>
              <a:t>Advisor: Chia Han</a:t>
            </a:r>
            <a:endParaRPr/>
          </a:p>
        </p:txBody>
      </p:sp>
      <p:pic>
        <p:nvPicPr>
          <p:cNvPr id="5" name="Audio 4">
            <a:hlinkClick r:id="" action="ppaction://media"/>
            <a:extLst>
              <a:ext uri="{FF2B5EF4-FFF2-40B4-BE49-F238E27FC236}">
                <a16:creationId xmlns:a16="http://schemas.microsoft.com/office/drawing/2014/main" id="{6868A0A5-31BF-4FCD-A520-2B4519E68D6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494"/>
    </mc:Choice>
    <mc:Fallback>
      <p:transition spd="slow" advTm="114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Abstract</a:t>
            </a:r>
            <a:endParaRPr/>
          </a:p>
        </p:txBody>
      </p:sp>
      <p:sp>
        <p:nvSpPr>
          <p:cNvPr id="73" name="Google Shape;73;p1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ULang is a foreign language learning application focused on note keeping and practicing languages as you learn. It will feature verb conjugation tables to study all of the forms and tenses of verbs, customizable vocabulary sets, a</a:t>
            </a:r>
            <a:r>
              <a:rPr lang="en-US" dirty="0"/>
              <a:t>s well as a</a:t>
            </a:r>
            <a:r>
              <a:rPr lang="en" dirty="0"/>
              <a:t> section that will speak words or sentences of the language to the user and listen to the user speak it back to check for correct inflection and vocabulary, and more. ULang will be a cloud-based web application, and will leverage natural language processing APIs and toolkits to create an interactive language learning experience.</a:t>
            </a:r>
            <a:endParaRPr dirty="0"/>
          </a:p>
        </p:txBody>
      </p:sp>
      <p:pic>
        <p:nvPicPr>
          <p:cNvPr id="4" name="Audio 3">
            <a:hlinkClick r:id="" action="ppaction://media"/>
            <a:extLst>
              <a:ext uri="{FF2B5EF4-FFF2-40B4-BE49-F238E27FC236}">
                <a16:creationId xmlns:a16="http://schemas.microsoft.com/office/drawing/2014/main" id="{DAAB569C-6D58-4CB7-BE51-B72B06E6A38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5470"/>
    </mc:Choice>
    <mc:Fallback>
      <p:transition spd="slow" advTm="354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User Stories</a:t>
            </a:r>
            <a:endParaRPr/>
          </a:p>
        </p:txBody>
      </p:sp>
      <p:sp>
        <p:nvSpPr>
          <p:cNvPr id="99" name="Google Shape;99;p16"/>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1200"/>
              </a:spcBef>
              <a:spcAft>
                <a:spcPts val="0"/>
              </a:spcAft>
              <a:buSzPts val="1800"/>
              <a:buChar char="❖"/>
            </a:pPr>
            <a:r>
              <a:rPr lang="en"/>
              <a:t>As an English speaker, I want to practice Spanish vocabulary so I can become more fluent in Spanish.</a:t>
            </a:r>
            <a:endParaRPr/>
          </a:p>
          <a:p>
            <a:pPr marL="457200" lvl="0" indent="-342900" algn="l" rtl="0">
              <a:lnSpc>
                <a:spcPct val="150000"/>
              </a:lnSpc>
              <a:spcBef>
                <a:spcPts val="0"/>
              </a:spcBef>
              <a:spcAft>
                <a:spcPts val="0"/>
              </a:spcAft>
              <a:buSzPts val="1800"/>
              <a:buChar char="❖"/>
            </a:pPr>
            <a:r>
              <a:rPr lang="en"/>
              <a:t>As an English speaker, I want to practice French verb conjugations so I can become more fluent in French.</a:t>
            </a:r>
            <a:endParaRPr/>
          </a:p>
          <a:p>
            <a:pPr marL="457200" lvl="0" indent="-342900" algn="l" rtl="0">
              <a:lnSpc>
                <a:spcPct val="150000"/>
              </a:lnSpc>
              <a:spcBef>
                <a:spcPts val="0"/>
              </a:spcBef>
              <a:spcAft>
                <a:spcPts val="0"/>
              </a:spcAft>
              <a:buSzPts val="1800"/>
              <a:buChar char="❖"/>
            </a:pPr>
            <a:r>
              <a:rPr lang="en"/>
              <a:t>As an English speaker, I want a note taking tool to help learn German.</a:t>
            </a:r>
            <a:endParaRPr/>
          </a:p>
          <a:p>
            <a:pPr marL="457200" lvl="0" indent="-342900" algn="l" rtl="0">
              <a:lnSpc>
                <a:spcPct val="150000"/>
              </a:lnSpc>
              <a:spcBef>
                <a:spcPts val="0"/>
              </a:spcBef>
              <a:spcAft>
                <a:spcPts val="0"/>
              </a:spcAft>
              <a:buSzPts val="1800"/>
              <a:buChar char="❖"/>
            </a:pPr>
            <a:r>
              <a:rPr lang="en"/>
              <a:t>As an English speaker, I want to practice Spanish pronunciations so I can learn how to properly speak Spanish.</a:t>
            </a:r>
            <a:endParaRPr/>
          </a:p>
          <a:p>
            <a:pPr marL="0" lvl="0" indent="0" algn="l" rtl="0">
              <a:spcBef>
                <a:spcPts val="1200"/>
              </a:spcBef>
              <a:spcAft>
                <a:spcPts val="1600"/>
              </a:spcAft>
              <a:buNone/>
            </a:pPr>
            <a:endParaRPr/>
          </a:p>
        </p:txBody>
      </p:sp>
      <p:pic>
        <p:nvPicPr>
          <p:cNvPr id="6" name="Audio 5">
            <a:hlinkClick r:id="" action="ppaction://media"/>
            <a:extLst>
              <a:ext uri="{FF2B5EF4-FFF2-40B4-BE49-F238E27FC236}">
                <a16:creationId xmlns:a16="http://schemas.microsoft.com/office/drawing/2014/main" id="{9056EC8C-F551-4D9E-8023-DF5642B9F23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2718"/>
    </mc:Choice>
    <mc:Fallback>
      <p:transition spd="slow" advTm="427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Google Shape;104;p17"/>
          <p:cNvPicPr preferRelativeResize="0"/>
          <p:nvPr/>
        </p:nvPicPr>
        <p:blipFill rotWithShape="1">
          <a:blip r:embed="rId5">
            <a:alphaModFix/>
          </a:blip>
          <a:srcRect r="3166" b="1700"/>
          <a:stretch/>
        </p:blipFill>
        <p:spPr>
          <a:xfrm>
            <a:off x="0" y="42925"/>
            <a:ext cx="4645550" cy="1833600"/>
          </a:xfrm>
          <a:prstGeom prst="rect">
            <a:avLst/>
          </a:prstGeom>
          <a:noFill/>
          <a:ln>
            <a:noFill/>
          </a:ln>
        </p:spPr>
      </p:pic>
      <p:pic>
        <p:nvPicPr>
          <p:cNvPr id="105" name="Google Shape;105;p17"/>
          <p:cNvPicPr preferRelativeResize="0"/>
          <p:nvPr/>
        </p:nvPicPr>
        <p:blipFill rotWithShape="1">
          <a:blip r:embed="rId6">
            <a:alphaModFix/>
          </a:blip>
          <a:srcRect b="-2343"/>
          <a:stretch/>
        </p:blipFill>
        <p:spPr>
          <a:xfrm>
            <a:off x="4645550" y="0"/>
            <a:ext cx="4498450" cy="1978850"/>
          </a:xfrm>
          <a:prstGeom prst="rect">
            <a:avLst/>
          </a:prstGeom>
          <a:noFill/>
          <a:ln>
            <a:noFill/>
          </a:ln>
        </p:spPr>
      </p:pic>
      <p:pic>
        <p:nvPicPr>
          <p:cNvPr id="106" name="Google Shape;106;p17"/>
          <p:cNvPicPr preferRelativeResize="0"/>
          <p:nvPr/>
        </p:nvPicPr>
        <p:blipFill>
          <a:blip r:embed="rId7">
            <a:alphaModFix/>
          </a:blip>
          <a:stretch>
            <a:fillRect/>
          </a:stretch>
        </p:blipFill>
        <p:spPr>
          <a:xfrm>
            <a:off x="0" y="1876525"/>
            <a:ext cx="9144000" cy="3266975"/>
          </a:xfrm>
          <a:prstGeom prst="rect">
            <a:avLst/>
          </a:prstGeom>
          <a:noFill/>
          <a:ln>
            <a:noFill/>
          </a:ln>
        </p:spPr>
      </p:pic>
      <p:pic>
        <p:nvPicPr>
          <p:cNvPr id="4" name="Audio 3">
            <a:hlinkClick r:id="" action="ppaction://media"/>
            <a:extLst>
              <a:ext uri="{FF2B5EF4-FFF2-40B4-BE49-F238E27FC236}">
                <a16:creationId xmlns:a16="http://schemas.microsoft.com/office/drawing/2014/main" id="{3E0C0D42-28F1-4D2C-9A4F-87F10BAFA14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6360"/>
    </mc:Choice>
    <mc:Fallback>
      <p:transition spd="slow" advTm="463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Constraints</a:t>
            </a:r>
            <a:endParaRPr/>
          </a:p>
        </p:txBody>
      </p:sp>
      <p:sp>
        <p:nvSpPr>
          <p:cNvPr id="112" name="Google Shape;112;p18"/>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
              <a:t>Economic Cost</a:t>
            </a:r>
            <a:endParaRPr/>
          </a:p>
          <a:p>
            <a:pPr marL="914400" lvl="1" indent="-317500" algn="l" rtl="0">
              <a:lnSpc>
                <a:spcPct val="115000"/>
              </a:lnSpc>
              <a:spcBef>
                <a:spcPts val="0"/>
              </a:spcBef>
              <a:spcAft>
                <a:spcPts val="0"/>
              </a:spcAft>
              <a:buSzPts val="1400"/>
              <a:buChar char="➢"/>
            </a:pPr>
            <a:r>
              <a:rPr lang="en"/>
              <a:t>Cloud hosting, domain name, potential API use</a:t>
            </a:r>
            <a:endParaRPr/>
          </a:p>
          <a:p>
            <a:pPr marL="457200" lvl="0" indent="-342900" algn="l" rtl="0">
              <a:lnSpc>
                <a:spcPct val="115000"/>
              </a:lnSpc>
              <a:spcBef>
                <a:spcPts val="0"/>
              </a:spcBef>
              <a:spcAft>
                <a:spcPts val="0"/>
              </a:spcAft>
              <a:buSzPts val="1800"/>
              <a:buChar char="❖"/>
            </a:pPr>
            <a:r>
              <a:rPr lang="en"/>
              <a:t>Time</a:t>
            </a:r>
            <a:endParaRPr/>
          </a:p>
          <a:p>
            <a:pPr marL="914400" lvl="1" indent="-317500" algn="l" rtl="0">
              <a:lnSpc>
                <a:spcPct val="115000"/>
              </a:lnSpc>
              <a:spcBef>
                <a:spcPts val="0"/>
              </a:spcBef>
              <a:spcAft>
                <a:spcPts val="0"/>
              </a:spcAft>
              <a:buSzPts val="1400"/>
              <a:buChar char="➢"/>
            </a:pPr>
            <a:r>
              <a:rPr lang="en"/>
              <a:t>Semester constraint, competing with other responsibilities</a:t>
            </a:r>
            <a:endParaRPr/>
          </a:p>
          <a:p>
            <a:pPr marL="457200" lvl="0" indent="-342900" algn="l" rtl="0">
              <a:lnSpc>
                <a:spcPct val="115000"/>
              </a:lnSpc>
              <a:spcBef>
                <a:spcPts val="0"/>
              </a:spcBef>
              <a:spcAft>
                <a:spcPts val="0"/>
              </a:spcAft>
              <a:buSzPts val="1800"/>
              <a:buChar char="❖"/>
            </a:pPr>
            <a:r>
              <a:rPr lang="en"/>
              <a:t>Technical Experience</a:t>
            </a:r>
            <a:endParaRPr/>
          </a:p>
          <a:p>
            <a:pPr marL="914400" lvl="1" indent="-317500" algn="l" rtl="0">
              <a:lnSpc>
                <a:spcPct val="115000"/>
              </a:lnSpc>
              <a:spcBef>
                <a:spcPts val="0"/>
              </a:spcBef>
              <a:spcAft>
                <a:spcPts val="0"/>
              </a:spcAft>
              <a:buSzPts val="1400"/>
              <a:buChar char="➢"/>
            </a:pPr>
            <a:r>
              <a:rPr lang="en"/>
              <a:t>Elegant database design, knowledge of foreign languages’ rules, natural language processing, UI design</a:t>
            </a:r>
            <a:endParaRPr/>
          </a:p>
          <a:p>
            <a:pPr marL="457200" lvl="0" indent="-342900" algn="l" rtl="0">
              <a:lnSpc>
                <a:spcPct val="115000"/>
              </a:lnSpc>
              <a:spcBef>
                <a:spcPts val="0"/>
              </a:spcBef>
              <a:spcAft>
                <a:spcPts val="0"/>
              </a:spcAft>
              <a:buSzPts val="1800"/>
              <a:buChar char="❖"/>
            </a:pPr>
            <a:r>
              <a:rPr lang="en"/>
              <a:t>Ethical &amp; Legal</a:t>
            </a:r>
            <a:endParaRPr/>
          </a:p>
          <a:p>
            <a:pPr marL="914400" lvl="1" indent="-317500" algn="l" rtl="0">
              <a:lnSpc>
                <a:spcPct val="115000"/>
              </a:lnSpc>
              <a:spcBef>
                <a:spcPts val="0"/>
              </a:spcBef>
              <a:spcAft>
                <a:spcPts val="0"/>
              </a:spcAft>
              <a:buSzPts val="1400"/>
              <a:buChar char="➢"/>
            </a:pPr>
            <a:r>
              <a:rPr lang="en"/>
              <a:t>Data privacy</a:t>
            </a:r>
            <a:endParaRPr/>
          </a:p>
          <a:p>
            <a:pPr marL="1371600" lvl="2" indent="-317500" algn="l" rtl="0">
              <a:lnSpc>
                <a:spcPct val="115000"/>
              </a:lnSpc>
              <a:spcBef>
                <a:spcPts val="0"/>
              </a:spcBef>
              <a:spcAft>
                <a:spcPts val="0"/>
              </a:spcAft>
              <a:buSzPts val="1400"/>
              <a:buChar char="■"/>
            </a:pPr>
            <a:r>
              <a:rPr lang="en"/>
              <a:t>Voice audio, email/passwords, account info</a:t>
            </a:r>
            <a:endParaRPr/>
          </a:p>
          <a:p>
            <a:pPr marL="914400" lvl="1" indent="-317500" algn="l" rtl="0">
              <a:lnSpc>
                <a:spcPct val="115000"/>
              </a:lnSpc>
              <a:spcBef>
                <a:spcPts val="0"/>
              </a:spcBef>
              <a:spcAft>
                <a:spcPts val="0"/>
              </a:spcAft>
              <a:buSzPts val="1400"/>
              <a:buChar char="➢"/>
            </a:pPr>
            <a:r>
              <a:rPr lang="en"/>
              <a:t>Transparency</a:t>
            </a:r>
            <a:endParaRPr/>
          </a:p>
          <a:p>
            <a:pPr marL="1371600" lvl="2" indent="-317500" algn="l" rtl="0">
              <a:lnSpc>
                <a:spcPct val="115000"/>
              </a:lnSpc>
              <a:spcBef>
                <a:spcPts val="0"/>
              </a:spcBef>
              <a:spcAft>
                <a:spcPts val="0"/>
              </a:spcAft>
              <a:buSzPts val="1400"/>
              <a:buChar char="■"/>
            </a:pPr>
            <a:r>
              <a:rPr lang="en"/>
              <a:t>Where data is sent e.g. Google APIs, how data is stored and used</a:t>
            </a:r>
            <a:endParaRPr/>
          </a:p>
        </p:txBody>
      </p:sp>
      <p:pic>
        <p:nvPicPr>
          <p:cNvPr id="2" name="Audio 1">
            <a:hlinkClick r:id="" action="ppaction://media"/>
            <a:extLst>
              <a:ext uri="{FF2B5EF4-FFF2-40B4-BE49-F238E27FC236}">
                <a16:creationId xmlns:a16="http://schemas.microsoft.com/office/drawing/2014/main" id="{E0921692-138E-4B5A-BF74-027C6599BC4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3328"/>
    </mc:Choice>
    <mc:Fallback>
      <p:transition spd="slow" advTm="633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9"/>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Constraints cont.</a:t>
            </a:r>
            <a:endParaRPr/>
          </a:p>
        </p:txBody>
      </p:sp>
      <p:sp>
        <p:nvSpPr>
          <p:cNvPr id="118" name="Google Shape;118;p19"/>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Security</a:t>
            </a:r>
            <a:endParaRPr/>
          </a:p>
          <a:p>
            <a:pPr marL="914400" lvl="1" indent="-317500" algn="l" rtl="0">
              <a:spcBef>
                <a:spcPts val="0"/>
              </a:spcBef>
              <a:spcAft>
                <a:spcPts val="0"/>
              </a:spcAft>
              <a:buSzPts val="1400"/>
              <a:buChar char="➢"/>
            </a:pPr>
            <a:r>
              <a:rPr lang="en"/>
              <a:t>Secure data storage, secure audio data, secure communications</a:t>
            </a:r>
            <a:endParaRPr/>
          </a:p>
          <a:p>
            <a:pPr marL="457200" lvl="0" indent="-342900" algn="l" rtl="0">
              <a:spcBef>
                <a:spcPts val="0"/>
              </a:spcBef>
              <a:spcAft>
                <a:spcPts val="0"/>
              </a:spcAft>
              <a:buSzPts val="1800"/>
              <a:buChar char="❖"/>
            </a:pPr>
            <a:r>
              <a:rPr lang="en"/>
              <a:t>Social</a:t>
            </a:r>
            <a:endParaRPr/>
          </a:p>
          <a:p>
            <a:pPr marL="914400" lvl="1" indent="-342900" algn="l" rtl="0">
              <a:spcBef>
                <a:spcPts val="0"/>
              </a:spcBef>
              <a:spcAft>
                <a:spcPts val="0"/>
              </a:spcAft>
              <a:buSzPts val="1800"/>
              <a:buChar char="➢"/>
            </a:pPr>
            <a:r>
              <a:rPr lang="en"/>
              <a:t>Intended for public use, high usability standards</a:t>
            </a:r>
            <a:endParaRPr/>
          </a:p>
          <a:p>
            <a:pPr marL="457200" lvl="0" indent="-342900" algn="l" rtl="0">
              <a:spcBef>
                <a:spcPts val="0"/>
              </a:spcBef>
              <a:spcAft>
                <a:spcPts val="0"/>
              </a:spcAft>
              <a:buSzPts val="1800"/>
              <a:buChar char="❖"/>
            </a:pPr>
            <a:r>
              <a:rPr lang="en"/>
              <a:t>Diversity &amp; Culture</a:t>
            </a:r>
            <a:endParaRPr/>
          </a:p>
          <a:p>
            <a:pPr marL="914400" lvl="1" indent="-317500" algn="l" rtl="0">
              <a:spcBef>
                <a:spcPts val="0"/>
              </a:spcBef>
              <a:spcAft>
                <a:spcPts val="0"/>
              </a:spcAft>
              <a:buSzPts val="1400"/>
              <a:buChar char="➢"/>
            </a:pPr>
            <a:r>
              <a:rPr lang="en"/>
              <a:t>English as base language</a:t>
            </a:r>
            <a:endParaRPr/>
          </a:p>
          <a:p>
            <a:pPr marL="914400" lvl="1" indent="-317500" algn="l" rtl="0">
              <a:spcBef>
                <a:spcPts val="0"/>
              </a:spcBef>
              <a:spcAft>
                <a:spcPts val="0"/>
              </a:spcAft>
              <a:buSzPts val="1400"/>
              <a:buChar char="➢"/>
            </a:pPr>
            <a:r>
              <a:rPr lang="en"/>
              <a:t>Only support Latin/Germanic languages</a:t>
            </a:r>
            <a:endParaRPr/>
          </a:p>
        </p:txBody>
      </p:sp>
      <p:pic>
        <p:nvPicPr>
          <p:cNvPr id="2" name="Audio 1">
            <a:hlinkClick r:id="" action="ppaction://media"/>
            <a:extLst>
              <a:ext uri="{FF2B5EF4-FFF2-40B4-BE49-F238E27FC236}">
                <a16:creationId xmlns:a16="http://schemas.microsoft.com/office/drawing/2014/main" id="{037FA051-29E9-408F-829B-33D34D8251F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9342"/>
    </mc:Choice>
    <mc:Fallback>
      <p:transition spd="slow" advTm="393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0"/>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Current State</a:t>
            </a:r>
            <a:endParaRPr/>
          </a:p>
        </p:txBody>
      </p:sp>
      <p:sp>
        <p:nvSpPr>
          <p:cNvPr id="124" name="Google Shape;124;p20"/>
          <p:cNvSpPr txBox="1">
            <a:spLocks noGrp="1"/>
          </p:cNvSpPr>
          <p:nvPr>
            <p:ph type="body" idx="1"/>
          </p:nvPr>
        </p:nvSpPr>
        <p:spPr>
          <a:xfrm>
            <a:off x="311700" y="1266325"/>
            <a:ext cx="8520600" cy="1236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Wrapping up Planning phase.</a:t>
            </a:r>
            <a:endParaRPr/>
          </a:p>
          <a:p>
            <a:pPr marL="457200" lvl="0" indent="-342900" algn="l" rtl="0">
              <a:spcBef>
                <a:spcPts val="0"/>
              </a:spcBef>
              <a:spcAft>
                <a:spcPts val="0"/>
              </a:spcAft>
              <a:buSzPts val="1800"/>
              <a:buChar char="❖"/>
            </a:pPr>
            <a:r>
              <a:rPr lang="en"/>
              <a:t>Beginning research and development </a:t>
            </a:r>
            <a:endParaRPr/>
          </a:p>
        </p:txBody>
      </p:sp>
      <p:sp>
        <p:nvSpPr>
          <p:cNvPr id="125" name="Google Shape;125;p20"/>
          <p:cNvSpPr txBox="1">
            <a:spLocks noGrp="1"/>
          </p:cNvSpPr>
          <p:nvPr>
            <p:ph type="title"/>
          </p:nvPr>
        </p:nvSpPr>
        <p:spPr>
          <a:xfrm>
            <a:off x="311700" y="25029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Expected Accomplishments</a:t>
            </a:r>
            <a:endParaRPr/>
          </a:p>
        </p:txBody>
      </p:sp>
      <p:sp>
        <p:nvSpPr>
          <p:cNvPr id="126" name="Google Shape;126;p20"/>
          <p:cNvSpPr txBox="1">
            <a:spLocks noGrp="1"/>
          </p:cNvSpPr>
          <p:nvPr>
            <p:ph type="body" idx="1"/>
          </p:nvPr>
        </p:nvSpPr>
        <p:spPr>
          <a:xfrm>
            <a:off x="311700" y="3210325"/>
            <a:ext cx="8520600" cy="1236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Complete research</a:t>
            </a:r>
            <a:endParaRPr/>
          </a:p>
          <a:p>
            <a:pPr marL="457200" lvl="0" indent="-342900" algn="l" rtl="0">
              <a:spcBef>
                <a:spcPts val="0"/>
              </a:spcBef>
              <a:spcAft>
                <a:spcPts val="0"/>
              </a:spcAft>
              <a:buSzPts val="1800"/>
              <a:buChar char="❖"/>
            </a:pPr>
            <a:r>
              <a:rPr lang="en"/>
              <a:t>Initial development</a:t>
            </a:r>
            <a:endParaRPr/>
          </a:p>
        </p:txBody>
      </p:sp>
      <p:pic>
        <p:nvPicPr>
          <p:cNvPr id="2" name="Audio 1">
            <a:hlinkClick r:id="" action="ppaction://media"/>
            <a:extLst>
              <a:ext uri="{FF2B5EF4-FFF2-40B4-BE49-F238E27FC236}">
                <a16:creationId xmlns:a16="http://schemas.microsoft.com/office/drawing/2014/main" id="{2ED0BE65-F8FF-46E9-A044-8C7E7A6E022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594"/>
    </mc:Choice>
    <mc:Fallback>
      <p:transition spd="slow" advTm="165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1"/>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Division of Work</a:t>
            </a:r>
            <a:endParaRPr/>
          </a:p>
        </p:txBody>
      </p:sp>
      <p:sp>
        <p:nvSpPr>
          <p:cNvPr id="132" name="Google Shape;132;p21"/>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Database - Jantzen</a:t>
            </a:r>
            <a:endParaRPr/>
          </a:p>
          <a:p>
            <a:pPr marL="457200" lvl="0" indent="-342900" algn="l" rtl="0">
              <a:spcBef>
                <a:spcPts val="0"/>
              </a:spcBef>
              <a:spcAft>
                <a:spcPts val="0"/>
              </a:spcAft>
              <a:buSzPts val="1800"/>
              <a:buChar char="❖"/>
            </a:pPr>
            <a:r>
              <a:rPr lang="en"/>
              <a:t>Cloud Platform - Bolgzds</a:t>
            </a:r>
            <a:endParaRPr/>
          </a:p>
          <a:p>
            <a:pPr marL="457200" lvl="0" indent="-342900" algn="l" rtl="0">
              <a:spcBef>
                <a:spcPts val="0"/>
              </a:spcBef>
              <a:spcAft>
                <a:spcPts val="0"/>
              </a:spcAft>
              <a:buSzPts val="1800"/>
              <a:buChar char="❖"/>
            </a:pPr>
            <a:r>
              <a:rPr lang="en"/>
              <a:t>Natural Language Processing - Messmer</a:t>
            </a:r>
            <a:endParaRPr/>
          </a:p>
          <a:p>
            <a:pPr marL="457200" lvl="0" indent="-342900" algn="l" rtl="0">
              <a:spcBef>
                <a:spcPts val="0"/>
              </a:spcBef>
              <a:spcAft>
                <a:spcPts val="0"/>
              </a:spcAft>
              <a:buSzPts val="1800"/>
              <a:buChar char="❖"/>
            </a:pPr>
            <a:r>
              <a:rPr lang="en"/>
              <a:t>UI/UX - Messmer</a:t>
            </a:r>
            <a:endParaRPr/>
          </a:p>
          <a:p>
            <a:pPr marL="457200" lvl="0" indent="-342900" algn="l" rtl="0">
              <a:spcBef>
                <a:spcPts val="0"/>
              </a:spcBef>
              <a:spcAft>
                <a:spcPts val="0"/>
              </a:spcAft>
              <a:buSzPts val="1800"/>
              <a:buChar char="❖"/>
            </a:pPr>
            <a:r>
              <a:rPr lang="en"/>
              <a:t>User Dictionaries - Jantzen</a:t>
            </a:r>
            <a:endParaRPr/>
          </a:p>
          <a:p>
            <a:pPr marL="457200" lvl="0" indent="-342900" algn="l" rtl="0">
              <a:spcBef>
                <a:spcPts val="0"/>
              </a:spcBef>
              <a:spcAft>
                <a:spcPts val="0"/>
              </a:spcAft>
              <a:buSzPts val="1800"/>
              <a:buChar char="❖"/>
            </a:pPr>
            <a:r>
              <a:rPr lang="en"/>
              <a:t>Flash Cards - Messmer</a:t>
            </a:r>
            <a:endParaRPr/>
          </a:p>
          <a:p>
            <a:pPr marL="457200" lvl="0" indent="-342900" algn="l" rtl="0">
              <a:spcBef>
                <a:spcPts val="0"/>
              </a:spcBef>
              <a:spcAft>
                <a:spcPts val="0"/>
              </a:spcAft>
              <a:buSzPts val="1800"/>
              <a:buChar char="❖"/>
            </a:pPr>
            <a:r>
              <a:rPr lang="en"/>
              <a:t>Pronunciation Practice - Bolgzds</a:t>
            </a:r>
            <a:endParaRPr/>
          </a:p>
          <a:p>
            <a:pPr marL="457200" lvl="0" indent="-342900" algn="l" rtl="0">
              <a:spcBef>
                <a:spcPts val="0"/>
              </a:spcBef>
              <a:spcAft>
                <a:spcPts val="0"/>
              </a:spcAft>
              <a:buSzPts val="1800"/>
              <a:buChar char="❖"/>
            </a:pPr>
            <a:r>
              <a:rPr lang="en"/>
              <a:t>Testing, Revision, Documentation - Jantzen, Messmer, Bolgzds</a:t>
            </a:r>
            <a:endParaRPr/>
          </a:p>
        </p:txBody>
      </p:sp>
      <p:pic>
        <p:nvPicPr>
          <p:cNvPr id="2" name="Audio 1">
            <a:hlinkClick r:id="" action="ppaction://media"/>
            <a:extLst>
              <a:ext uri="{FF2B5EF4-FFF2-40B4-BE49-F238E27FC236}">
                <a16:creationId xmlns:a16="http://schemas.microsoft.com/office/drawing/2014/main" id="{D31F7D42-8BBE-462D-8E8B-43FF8E43C7D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2586"/>
    </mc:Choice>
    <mc:Fallback>
      <p:transition spd="slow" advTm="325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Expected Demo</a:t>
            </a:r>
            <a:endParaRPr/>
          </a:p>
        </p:txBody>
      </p:sp>
      <p:sp>
        <p:nvSpPr>
          <p:cNvPr id="138" name="Google Shape;138;p22"/>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Functional Web App </a:t>
            </a:r>
            <a:endParaRPr dirty="0"/>
          </a:p>
          <a:p>
            <a:pPr marL="914400" lvl="1" indent="-317500" algn="l" rtl="0">
              <a:spcBef>
                <a:spcPts val="0"/>
              </a:spcBef>
              <a:spcAft>
                <a:spcPts val="0"/>
              </a:spcAft>
              <a:buSzPts val="1400"/>
              <a:buChar char="➢"/>
            </a:pPr>
            <a:r>
              <a:rPr lang="en" dirty="0"/>
              <a:t>Ideally we will have a fully functional webapp to be demoed at the expo.</a:t>
            </a:r>
          </a:p>
          <a:p>
            <a:pPr marL="914400" lvl="1" indent="-317500" algn="l" rtl="0">
              <a:spcBef>
                <a:spcPts val="0"/>
              </a:spcBef>
              <a:spcAft>
                <a:spcPts val="0"/>
              </a:spcAft>
              <a:buSzPts val="1400"/>
              <a:buChar char="➢"/>
            </a:pPr>
            <a:r>
              <a:rPr lang="en" dirty="0"/>
              <a:t>Create Account</a:t>
            </a:r>
          </a:p>
          <a:p>
            <a:pPr marL="914400" lvl="1" indent="-317500" algn="l" rtl="0">
              <a:spcBef>
                <a:spcPts val="0"/>
              </a:spcBef>
              <a:spcAft>
                <a:spcPts val="0"/>
              </a:spcAft>
              <a:buSzPts val="1400"/>
              <a:buChar char="➢"/>
            </a:pPr>
            <a:r>
              <a:rPr lang="en" dirty="0"/>
              <a:t>Input Language &amp; vocab</a:t>
            </a:r>
          </a:p>
          <a:p>
            <a:pPr marL="914400" lvl="1" indent="-317500" algn="l" rtl="0">
              <a:spcBef>
                <a:spcPts val="0"/>
              </a:spcBef>
              <a:spcAft>
                <a:spcPts val="0"/>
              </a:spcAft>
              <a:buSzPts val="1400"/>
              <a:buChar char="➢"/>
            </a:pPr>
            <a:r>
              <a:rPr lang="en-US" dirty="0"/>
              <a:t>A</a:t>
            </a:r>
            <a:r>
              <a:rPr lang="en" dirty="0"/>
              <a:t>ccess learning materials</a:t>
            </a:r>
          </a:p>
          <a:p>
            <a:pPr marL="139700" indent="0">
              <a:buSzPts val="1400"/>
              <a:buNone/>
            </a:pPr>
            <a:endParaRPr dirty="0"/>
          </a:p>
        </p:txBody>
      </p:sp>
      <p:pic>
        <p:nvPicPr>
          <p:cNvPr id="3" name="Audio 2">
            <a:hlinkClick r:id="" action="ppaction://media"/>
            <a:extLst>
              <a:ext uri="{FF2B5EF4-FFF2-40B4-BE49-F238E27FC236}">
                <a16:creationId xmlns:a16="http://schemas.microsoft.com/office/drawing/2014/main" id="{22FD7ED8-3003-465A-A053-A3217E3DE80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2640"/>
    </mc:Choice>
    <mc:Fallback>
      <p:transition spd="slow" advTm="226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TotalTime>
  <Words>392</Words>
  <Application>Microsoft Office PowerPoint</Application>
  <PresentationFormat>On-screen Show (16:9)</PresentationFormat>
  <Paragraphs>51</Paragraphs>
  <Slides>9</Slides>
  <Notes>9</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Open Sans</vt:lpstr>
      <vt:lpstr>PT Sans Narrow</vt:lpstr>
      <vt:lpstr>Arial</vt:lpstr>
      <vt:lpstr>Tropic</vt:lpstr>
      <vt:lpstr>ULang </vt:lpstr>
      <vt:lpstr>Abstract</vt:lpstr>
      <vt:lpstr>User Stories</vt:lpstr>
      <vt:lpstr>PowerPoint Presentation</vt:lpstr>
      <vt:lpstr>Constraints</vt:lpstr>
      <vt:lpstr>Constraints cont.</vt:lpstr>
      <vt:lpstr>Current State</vt:lpstr>
      <vt:lpstr>Division of Work</vt:lpstr>
      <vt:lpstr>Expected 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ULang</dc:title>
  <dc:creator>Chris Messmer</dc:creator>
  <cp:lastModifiedBy>Messmer, Chris (messmecp)</cp:lastModifiedBy>
  <cp:revision>4</cp:revision>
  <dcterms:modified xsi:type="dcterms:W3CDTF">2020-10-23T20:31:26Z</dcterms:modified>
</cp:coreProperties>
</file>